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58" r:id="rId4"/>
    <p:sldId id="259" r:id="rId5"/>
    <p:sldId id="265" r:id="rId6"/>
    <p:sldId id="285" r:id="rId7"/>
    <p:sldId id="286" r:id="rId8"/>
    <p:sldId id="284" r:id="rId9"/>
    <p:sldId id="283" r:id="rId10"/>
    <p:sldId id="261" r:id="rId11"/>
    <p:sldId id="264" r:id="rId12"/>
    <p:sldId id="262" r:id="rId13"/>
    <p:sldId id="279" r:id="rId14"/>
    <p:sldId id="281" r:id="rId15"/>
    <p:sldId id="287" r:id="rId16"/>
    <p:sldId id="257" r:id="rId17"/>
    <p:sldId id="267" r:id="rId18"/>
    <p:sldId id="266" r:id="rId19"/>
    <p:sldId id="269" r:id="rId20"/>
    <p:sldId id="270" r:id="rId21"/>
    <p:sldId id="276" r:id="rId22"/>
    <p:sldId id="280" r:id="rId23"/>
    <p:sldId id="275" r:id="rId24"/>
    <p:sldId id="277" r:id="rId25"/>
    <p:sldId id="278" r:id="rId26"/>
    <p:sldId id="273" r:id="rId2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>
        <p:scale>
          <a:sx n="136" d="100"/>
          <a:sy n="136" d="100"/>
        </p:scale>
        <p:origin x="-894" y="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F2523-1870-4A29-800C-36FE9FEC4CF3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9C0F8-378D-4DDF-BA5B-89D91E5661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98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792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1090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64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379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93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979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80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224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[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Wroclaw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beneath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flags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 [=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17], [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eagle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/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Liegnitz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cursive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countermark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CAMMERPAPPIER], [=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Obra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64]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55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64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96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8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Das sind die Titeldaten im MARC-XML-Format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495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die Fortsetzung mit dem</a:t>
            </a:r>
            <a:r>
              <a:rPr lang="de-DE" baseline="0" dirty="0" smtClean="0"/>
              <a:t> MARC-Feld 100 und dem darin enthaltenen Komponisteneintrag oder auch Feld 245 mit dem Diplomatischen Titel, sowie Feld 260 mit der Datierung, ein nicht unwesentlicher Hinweis überhaupt bei Handschriften.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13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9C0F8-378D-4DDF-BA5B-89D91E56614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343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60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90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80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072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86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25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1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9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05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97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73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ABF50-CB58-4F70-9096-FEAAB1DF64E6}" type="datetimeFigureOut">
              <a:rPr lang="de-DE" smtClean="0"/>
              <a:t>24.09.2014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7ADAE-B91E-4467-8C0D-5634E8F99A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23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pac.rism.info/fileadmin/user_upload/lod/rism_130616_all.zip" TargetMode="External"/><Relationship Id="rId3" Type="http://schemas.openxmlformats.org/officeDocument/2006/relationships/hyperlink" Target="https://opac.rism.info/metaopac/start.do?View=rism" TargetMode="External"/><Relationship Id="rId7" Type="http://schemas.openxmlformats.org/officeDocument/2006/relationships/hyperlink" Target="https://opac.rism.info/fileadmin/user_upload/lod/rism_130616_example.zi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creativecommons.org/licenses/by/3.0/" TargetMode="External"/><Relationship Id="rId5" Type="http://schemas.openxmlformats.org/officeDocument/2006/relationships/hyperlink" Target="http://de.wikipedia.org/wiki/Resource_Description_Framework" TargetMode="External"/><Relationship Id="rId4" Type="http://schemas.openxmlformats.org/officeDocument/2006/relationships/hyperlink" Target="http://www.loc.gov/standards/marcxml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pac.rism.info/index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.rism.info/de/projects/laufende-arbeite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Die Integration von RISM-Daten in lokale Bibliothekskataloge am Beispiel der Musikhandschriften der Bayerischen Staatsbibliothek</a:t>
            </a:r>
            <a:br>
              <a:rPr lang="de-DE" b="1" dirty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9512" y="5445224"/>
            <a:ext cx="7488832" cy="1105297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Gottfried Heinz-Kronberger, </a:t>
            </a:r>
            <a:br>
              <a:rPr lang="de-DE" dirty="0" smtClean="0"/>
            </a:br>
            <a:r>
              <a:rPr lang="de-DE" dirty="0" smtClean="0"/>
              <a:t>RISM Deutschland e.V., Arbeitsstelle München, </a:t>
            </a:r>
            <a:br>
              <a:rPr lang="de-DE" dirty="0" smtClean="0"/>
            </a:br>
            <a:r>
              <a:rPr lang="de-DE" dirty="0" smtClean="0"/>
              <a:t>Bayerische Staatsbibliothek</a:t>
            </a:r>
            <a:endParaRPr lang="de-DE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23073" y="5686425"/>
            <a:ext cx="1419221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7623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503"/>
            <a:ext cx="9144000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48680"/>
            <a:ext cx="2341563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2771800" y="5733256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3131840" y="6214118"/>
            <a:ext cx="216024" cy="167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5133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732219" y="548680"/>
            <a:ext cx="7632848" cy="5991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1600" b="1" dirty="0" err="1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Willkommen</a:t>
            </a:r>
            <a:r>
              <a:rPr lang="en-US" sz="1600" b="1" dirty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beim</a:t>
            </a:r>
            <a:r>
              <a:rPr lang="en-US" sz="1600" b="1" dirty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600" b="1" dirty="0" err="1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OpenData</a:t>
            </a:r>
            <a:r>
              <a:rPr lang="en-US" sz="1600" b="1" dirty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-Service des RISM-OPAC </a:t>
            </a:r>
            <a:r>
              <a:rPr lang="en-US" sz="1200" b="1" dirty="0" smtClean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[</a:t>
            </a:r>
            <a:r>
              <a:rPr lang="en-US" sz="1200" b="1" dirty="0" smtClean="0">
                <a:solidFill>
                  <a:srgbClr val="333333"/>
                </a:solidFill>
                <a:latin typeface="Arial"/>
                <a:ea typeface="Times New Roman"/>
                <a:cs typeface="Times New Roman"/>
                <a:hlinkClick r:id="rId3"/>
              </a:rPr>
              <a:t>https</a:t>
            </a:r>
            <a:r>
              <a:rPr lang="en-US" sz="1200" b="1" dirty="0">
                <a:solidFill>
                  <a:srgbClr val="333333"/>
                </a:solidFill>
                <a:latin typeface="Arial"/>
                <a:ea typeface="Times New Roman"/>
                <a:cs typeface="Times New Roman"/>
                <a:hlinkClick r:id="rId3"/>
              </a:rPr>
              <a:t>://</a:t>
            </a:r>
            <a:r>
              <a:rPr lang="en-US" sz="1200" b="1" dirty="0" smtClean="0">
                <a:solidFill>
                  <a:srgbClr val="333333"/>
                </a:solidFill>
                <a:latin typeface="Arial"/>
                <a:ea typeface="Times New Roman"/>
                <a:cs typeface="Times New Roman"/>
                <a:hlinkClick r:id="rId3"/>
              </a:rPr>
              <a:t>opac.rism.info/metaopac/start.do?View=rism</a:t>
            </a:r>
            <a:r>
              <a:rPr lang="en-US" sz="1200" b="1" dirty="0" smtClean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sz="1200" b="1" dirty="0" err="1" smtClean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Menüpunkt</a:t>
            </a:r>
            <a:r>
              <a:rPr lang="en-US" sz="1200" b="1" dirty="0" smtClean="0">
                <a:solidFill>
                  <a:srgbClr val="333333"/>
                </a:solidFill>
                <a:latin typeface="Arial"/>
                <a:ea typeface="Times New Roman"/>
                <a:cs typeface="Times New Roman"/>
              </a:rPr>
              <a:t> LOD]</a:t>
            </a:r>
          </a:p>
          <a:p>
            <a:pPr>
              <a:lnSpc>
                <a:spcPts val="1500"/>
              </a:lnSpc>
              <a:spcBef>
                <a:spcPts val="1000"/>
              </a:spcBef>
              <a:spcAft>
                <a:spcPts val="0"/>
              </a:spcAft>
            </a:pPr>
            <a:endParaRPr lang="de-DE" sz="1600" b="1" dirty="0">
              <a:solidFill>
                <a:srgbClr val="4F81BD"/>
              </a:solidFill>
              <a:latin typeface="Cambria"/>
              <a:ea typeface="Times New Roman"/>
              <a:cs typeface="Times New Roman"/>
            </a:endParaRPr>
          </a:p>
          <a:p>
            <a:pPr>
              <a:lnSpc>
                <a:spcPts val="1500"/>
              </a:lnSpc>
            </a:pP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Auf dieser Seite werden Ihnen die Datensätze des RISM-OPAC als Open Data in den Formaten </a:t>
            </a:r>
            <a:r>
              <a:rPr lang="de-DE" sz="1600" u="sng" dirty="0">
                <a:solidFill>
                  <a:srgbClr val="005091"/>
                </a:solidFill>
                <a:latin typeface="Arial"/>
                <a:ea typeface="Times New Roman"/>
                <a:hlinkClick r:id="rId4" tooltip="Opens external link in new window"/>
              </a:rPr>
              <a:t>MARC-XML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 und </a:t>
            </a:r>
            <a:r>
              <a:rPr lang="de-DE" sz="1600" u="sng" dirty="0">
                <a:solidFill>
                  <a:srgbClr val="005091"/>
                </a:solidFill>
                <a:latin typeface="Arial"/>
                <a:ea typeface="Times New Roman"/>
                <a:hlinkClick r:id="rId5" tooltip="Opens external link in new window"/>
              </a:rPr>
              <a:t>RDF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 zur Verfügung gestellt</a:t>
            </a:r>
            <a:r>
              <a:rPr lang="de-DE" sz="1600" dirty="0" smtClean="0">
                <a:solidFill>
                  <a:srgbClr val="333333"/>
                </a:solidFill>
                <a:latin typeface="Arial"/>
                <a:ea typeface="Times New Roman"/>
              </a:rPr>
              <a:t>.</a:t>
            </a:r>
          </a:p>
          <a:p>
            <a:pPr>
              <a:lnSpc>
                <a:spcPts val="1500"/>
              </a:lnSpc>
            </a:pPr>
            <a:endParaRPr lang="de-DE" sz="1600" dirty="0">
              <a:latin typeface="Times New Roman"/>
              <a:ea typeface="Times New Roman"/>
            </a:endParaRPr>
          </a:p>
          <a:p>
            <a:pPr>
              <a:lnSpc>
                <a:spcPts val="1500"/>
              </a:lnSpc>
            </a:pP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Diese Daten werden unter der Lizenz </a:t>
            </a:r>
            <a:r>
              <a:rPr lang="de-DE" sz="1600" u="sng" dirty="0">
                <a:solidFill>
                  <a:srgbClr val="005091"/>
                </a:solidFill>
                <a:latin typeface="Arial"/>
                <a:ea typeface="Times New Roman"/>
                <a:hlinkClick r:id="rId6" tooltip="Opens external link in new window"/>
              </a:rPr>
              <a:t>CC-BY</a:t>
            </a:r>
            <a:r>
              <a:rPr lang="de-DE" sz="1600" dirty="0">
                <a:solidFill>
                  <a:srgbClr val="005091"/>
                </a:solidFill>
                <a:latin typeface="Arial"/>
                <a:ea typeface="Times New Roman"/>
                <a:hlinkClick r:id="rId6" tooltip="Opens external link in new window"/>
              </a:rPr>
              <a:t> 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bereitgestellt</a:t>
            </a:r>
            <a:r>
              <a:rPr lang="de-DE" sz="1600" dirty="0" smtClean="0">
                <a:solidFill>
                  <a:srgbClr val="333333"/>
                </a:solidFill>
                <a:latin typeface="Arial"/>
                <a:ea typeface="Times New Roman"/>
              </a:rPr>
              <a:t>.</a:t>
            </a:r>
          </a:p>
          <a:p>
            <a:pPr>
              <a:lnSpc>
                <a:spcPts val="1500"/>
              </a:lnSpc>
            </a:pPr>
            <a:endParaRPr lang="de-DE" sz="1600" dirty="0">
              <a:latin typeface="Times New Roman"/>
              <a:ea typeface="Times New Roman"/>
            </a:endParaRPr>
          </a:p>
          <a:p>
            <a:pPr>
              <a:lnSpc>
                <a:spcPts val="1500"/>
              </a:lnSpc>
            </a:pP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 (1) Die Datensätze des RISM-OPAC im MARC-XML-Format</a:t>
            </a:r>
            <a:endParaRPr lang="de-DE" sz="1600" dirty="0">
              <a:latin typeface="Times New Roman"/>
              <a:ea typeface="Times New Roman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de-DE" sz="1600" u="sng" dirty="0">
                <a:solidFill>
                  <a:srgbClr val="005091"/>
                </a:solidFill>
                <a:latin typeface="Arial"/>
                <a:ea typeface="Calibri"/>
                <a:cs typeface="Times New Roman"/>
                <a:hlinkClick r:id="rId7" tooltip="Initiates file download"/>
              </a:rPr>
              <a:t>Kleiner Beispieldatenbestand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 (wenige Datensätze und Normdaten, ZIP-Datei, 54 KB)</a:t>
            </a:r>
            <a:endParaRPr lang="de-DE" sz="1600" dirty="0">
              <a:solidFill>
                <a:srgbClr val="333333"/>
              </a:solidFill>
              <a:latin typeface="Times New Roman"/>
              <a:ea typeface="Calibri"/>
              <a:cs typeface="Times New Roman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de-DE" sz="1600" u="sng" dirty="0">
                <a:solidFill>
                  <a:srgbClr val="005091"/>
                </a:solidFill>
                <a:latin typeface="Arial"/>
                <a:ea typeface="Calibri"/>
                <a:cs typeface="Times New Roman"/>
                <a:hlinkClick r:id="rId8" tooltip="Initiates file download"/>
              </a:rPr>
              <a:t>Gesamter Datenbestand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 (</a:t>
            </a:r>
            <a:r>
              <a:rPr lang="de-DE" sz="1600" dirty="0" smtClean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875.814 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Datensätze und entsprechende Normdaten, ZIP-Datei, 260 MB, Stand: </a:t>
            </a:r>
            <a:r>
              <a:rPr lang="de-DE" sz="1600" dirty="0" smtClean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Juli 2014)</a:t>
            </a:r>
            <a:endParaRPr lang="de-DE" sz="1600" dirty="0">
              <a:solidFill>
                <a:srgbClr val="333333"/>
              </a:solidFill>
              <a:latin typeface="Times New Roman"/>
              <a:ea typeface="Calibri"/>
              <a:cs typeface="Times New Roman"/>
            </a:endParaRPr>
          </a:p>
          <a:p>
            <a:pPr>
              <a:lnSpc>
                <a:spcPts val="1500"/>
              </a:lnSpc>
            </a:pPr>
            <a:endParaRPr lang="de-DE" sz="1600" dirty="0" smtClean="0">
              <a:solidFill>
                <a:srgbClr val="333333"/>
              </a:solidFill>
              <a:latin typeface="Arial"/>
              <a:ea typeface="Times New Roman"/>
            </a:endParaRPr>
          </a:p>
          <a:p>
            <a:pPr>
              <a:lnSpc>
                <a:spcPts val="1500"/>
              </a:lnSpc>
            </a:pPr>
            <a:r>
              <a:rPr lang="de-DE" sz="1600" dirty="0" smtClean="0">
                <a:solidFill>
                  <a:srgbClr val="333333"/>
                </a:solidFill>
                <a:latin typeface="Arial"/>
                <a:ea typeface="Times New Roman"/>
              </a:rPr>
              <a:t>Hinweis 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zum </a:t>
            </a:r>
            <a:r>
              <a:rPr lang="de-DE" sz="1600" dirty="0" err="1">
                <a:solidFill>
                  <a:srgbClr val="333333"/>
                </a:solidFill>
                <a:latin typeface="Arial"/>
                <a:ea typeface="Times New Roman"/>
              </a:rPr>
              <a:t>Relationenmodell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:</a:t>
            </a:r>
            <a:endParaRPr lang="de-DE" sz="1600" dirty="0">
              <a:latin typeface="Times New Roman"/>
              <a:ea typeface="Times New Roman"/>
            </a:endParaRPr>
          </a:p>
          <a:p>
            <a:pPr>
              <a:lnSpc>
                <a:spcPts val="1500"/>
              </a:lnSpc>
            </a:pPr>
            <a:r>
              <a:rPr lang="de-DE" sz="1600" dirty="0" smtClean="0">
                <a:solidFill>
                  <a:srgbClr val="333333"/>
                </a:solidFill>
                <a:latin typeface="Arial"/>
                <a:ea typeface="Times New Roman"/>
              </a:rPr>
              <a:t>Die 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Feldverknüpfungen von der Musikquellendatei laufen bei den</a:t>
            </a:r>
            <a:b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</a:b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Personenfeldern 100 und 700 über das </a:t>
            </a:r>
            <a:r>
              <a:rPr lang="de-DE" sz="1600" dirty="0" err="1">
                <a:solidFill>
                  <a:srgbClr val="333333"/>
                </a:solidFill>
                <a:latin typeface="Arial"/>
                <a:ea typeface="Times New Roman"/>
              </a:rPr>
              <a:t>Subfield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 $0, bei den Körperschaften</a:t>
            </a:r>
            <a:b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</a:b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über 710$0, bei den Sigeln über 852$x und bei den Werkverzeichnissen und</a:t>
            </a:r>
            <a:b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</a:b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Literatur über das Literaturkürzel. Ziel der Verknüpfung ist in den meisten</a:t>
            </a:r>
            <a:b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</a:b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Fällen </a:t>
            </a:r>
            <a:r>
              <a:rPr lang="de-DE" sz="1600" dirty="0" err="1">
                <a:solidFill>
                  <a:srgbClr val="333333"/>
                </a:solidFill>
                <a:latin typeface="Arial"/>
                <a:ea typeface="Times New Roman"/>
              </a:rPr>
              <a:t>Controlfield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 '001', bei Literatur/Werkverzeichnis das Kürzel unter</a:t>
            </a:r>
            <a:b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</a:b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210$a.</a:t>
            </a:r>
            <a:endParaRPr lang="de-DE" sz="1600" dirty="0">
              <a:latin typeface="Times New Roman"/>
              <a:ea typeface="Times New Roman"/>
            </a:endParaRPr>
          </a:p>
          <a:p>
            <a:pPr>
              <a:lnSpc>
                <a:spcPts val="1500"/>
              </a:lnSpc>
            </a:pPr>
            <a:endParaRPr lang="de-DE" sz="1600" dirty="0" smtClean="0">
              <a:solidFill>
                <a:srgbClr val="333333"/>
              </a:solidFill>
              <a:latin typeface="Arial"/>
              <a:ea typeface="Times New Roman"/>
            </a:endParaRPr>
          </a:p>
          <a:p>
            <a:pPr>
              <a:lnSpc>
                <a:spcPts val="1500"/>
              </a:lnSpc>
            </a:pPr>
            <a:r>
              <a:rPr lang="de-DE" sz="1600" dirty="0" smtClean="0">
                <a:solidFill>
                  <a:srgbClr val="333333"/>
                </a:solidFill>
                <a:latin typeface="Arial"/>
                <a:ea typeface="Times New Roman"/>
              </a:rPr>
              <a:t>(</a:t>
            </a:r>
            <a:r>
              <a:rPr lang="de-DE" sz="1600" dirty="0">
                <a:solidFill>
                  <a:srgbClr val="333333"/>
                </a:solidFill>
                <a:latin typeface="Arial"/>
                <a:ea typeface="Times New Roman"/>
              </a:rPr>
              <a:t>2) Die Datensätze des RISM-OPAC im </a:t>
            </a:r>
            <a:r>
              <a:rPr lang="de-DE" sz="1600" dirty="0" smtClean="0">
                <a:solidFill>
                  <a:srgbClr val="333333"/>
                </a:solidFill>
                <a:latin typeface="Arial"/>
                <a:ea typeface="Times New Roman"/>
              </a:rPr>
              <a:t>RDF-Format:</a:t>
            </a:r>
          </a:p>
          <a:p>
            <a:pPr>
              <a:lnSpc>
                <a:spcPts val="1500"/>
              </a:lnSpc>
            </a:pPr>
            <a:endParaRPr lang="de-DE" sz="1600" dirty="0">
              <a:latin typeface="Times New Roman"/>
              <a:ea typeface="Times New Roman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rismAuthoritiesDump.ttl.gz: RISM-Normdaten (Stand: Juni 2014, 9,91 </a:t>
            </a:r>
            <a:r>
              <a:rPr lang="de-DE" sz="1600" dirty="0" smtClean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MB)</a:t>
            </a:r>
            <a:endParaRPr lang="de-DE" sz="1600" dirty="0">
              <a:solidFill>
                <a:srgbClr val="333333"/>
              </a:solidFill>
              <a:latin typeface="Times New Roman"/>
              <a:ea typeface="Calibri"/>
              <a:cs typeface="Times New Roman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rismAuthoritiesDumpSample.ttl.gz: kleine Datei mit wenigen Beispielsätze für RISM-Normdaten (2,31 KB)</a:t>
            </a:r>
            <a:endParaRPr lang="de-DE" sz="1600" dirty="0">
              <a:solidFill>
                <a:srgbClr val="333333"/>
              </a:solidFill>
              <a:latin typeface="Times New Roman"/>
              <a:ea typeface="Calibri"/>
              <a:cs typeface="Times New Roman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rismTitleDump.ttl.gz: RISM-Titeldaten (Stand: Juni 2014, 150,55 MB)</a:t>
            </a:r>
            <a:endParaRPr lang="de-DE" sz="1600" dirty="0">
              <a:solidFill>
                <a:srgbClr val="333333"/>
              </a:solidFill>
              <a:latin typeface="Times New Roman"/>
              <a:ea typeface="Calibri"/>
              <a:cs typeface="Times New Roman"/>
            </a:endParaRPr>
          </a:p>
          <a:p>
            <a:pPr marL="342900" lvl="0" indent="-342900">
              <a:lnSpc>
                <a:spcPts val="1500"/>
              </a:lnSpc>
              <a:buSzPts val="1000"/>
              <a:buFont typeface="Symbol"/>
              <a:buChar char=""/>
              <a:tabLst>
                <a:tab pos="457200" algn="l"/>
              </a:tabLst>
            </a:pPr>
            <a:r>
              <a:rPr lang="de-DE" sz="1600" dirty="0">
                <a:solidFill>
                  <a:srgbClr val="333333"/>
                </a:solidFill>
                <a:latin typeface="Arial"/>
                <a:ea typeface="Calibri"/>
                <a:cs typeface="Times New Roman"/>
              </a:rPr>
              <a:t>rismTitleDumpSample.ttl.gz: kleine Beispieldatei mit wenigen RISM-Titeldaten (3,15 KB)</a:t>
            </a:r>
            <a:endParaRPr lang="de-DE" sz="1600" dirty="0">
              <a:solidFill>
                <a:srgbClr val="333333"/>
              </a:solidFill>
              <a:effectLst/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0596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6673"/>
            <a:ext cx="9032488" cy="5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02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6" y="260648"/>
            <a:ext cx="9548354" cy="3096343"/>
          </a:xfrm>
        </p:spPr>
      </p:pic>
    </p:spTree>
    <p:extLst>
      <p:ext uri="{BB962C8B-B14F-4D97-AF65-F5344CB8AC3E}">
        <p14:creationId xmlns:p14="http://schemas.microsoft.com/office/powerpoint/2010/main" val="10411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 smtClean="0"/>
              <a:t>Aleph</a:t>
            </a:r>
            <a:r>
              <a:rPr lang="de-DE" sz="2800" dirty="0" smtClean="0"/>
              <a:t>-Aufnahme nach dem Mapping</a:t>
            </a:r>
            <a:endParaRPr lang="de-DE" sz="28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3" y="1600200"/>
            <a:ext cx="8035893" cy="4525963"/>
          </a:xfrm>
        </p:spPr>
      </p:pic>
      <p:sp>
        <p:nvSpPr>
          <p:cNvPr id="5" name="Pfeil nach oben 4"/>
          <p:cNvSpPr/>
          <p:nvPr/>
        </p:nvSpPr>
        <p:spPr>
          <a:xfrm rot="20262562">
            <a:off x="5722492" y="4179203"/>
            <a:ext cx="203910" cy="43701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 nach oben 5"/>
          <p:cNvSpPr/>
          <p:nvPr/>
        </p:nvSpPr>
        <p:spPr>
          <a:xfrm rot="19984051">
            <a:off x="6572094" y="4084038"/>
            <a:ext cx="217405" cy="431347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oben 6"/>
          <p:cNvSpPr/>
          <p:nvPr/>
        </p:nvSpPr>
        <p:spPr>
          <a:xfrm rot="20720237">
            <a:off x="3327021" y="4194413"/>
            <a:ext cx="216024" cy="43204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29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3175"/>
            <a:ext cx="83645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31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Vespers, V (4), orch, org, D-Dur - BSB Mus.ms. 5129 - BSB-Katalog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2" y="0"/>
            <a:ext cx="7367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54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bgerundetes Rechteck 8"/>
          <p:cNvSpPr/>
          <p:nvPr/>
        </p:nvSpPr>
        <p:spPr>
          <a:xfrm>
            <a:off x="1043608" y="5085184"/>
            <a:ext cx="6048672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1043608" y="2780928"/>
            <a:ext cx="3528392" cy="7200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Abgerundetes Rechteck 6"/>
          <p:cNvSpPr/>
          <p:nvPr/>
        </p:nvSpPr>
        <p:spPr>
          <a:xfrm>
            <a:off x="1043608" y="2348880"/>
            <a:ext cx="5616624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bgerundetes Rechteck 1"/>
          <p:cNvSpPr/>
          <p:nvPr/>
        </p:nvSpPr>
        <p:spPr>
          <a:xfrm>
            <a:off x="1043608" y="1484784"/>
            <a:ext cx="5976664" cy="432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384569"/>
              </p:ext>
            </p:extLst>
          </p:nvPr>
        </p:nvGraphicFramePr>
        <p:xfrm>
          <a:off x="395534" y="476673"/>
          <a:ext cx="8568955" cy="10854986"/>
        </p:xfrm>
        <a:graphic>
          <a:graphicData uri="http://schemas.openxmlformats.org/drawingml/2006/table">
            <a:tbl>
              <a:tblPr/>
              <a:tblGrid>
                <a:gridCol w="702706"/>
                <a:gridCol w="1025488"/>
                <a:gridCol w="4752528"/>
                <a:gridCol w="648072"/>
                <a:gridCol w="1004888"/>
                <a:gridCol w="435273"/>
              </a:tblGrid>
              <a:tr h="78317"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Projekt Import der Musikhandschriften-Daten aus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Kallisto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 den Verbundkatalog</a:t>
                      </a: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177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Stand: 19.07.2013</a:t>
                      </a: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266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Bereich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Thema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Beschreibung/Kommentar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Bearbeiter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Vorraussetzung?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Stand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66279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MARCXML vollständig?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Kallisto-Felder fehlen im MARCXML-Export: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Bestand (Provenienz)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EST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ab Nov. 2012 in 561 (nach MAB 664) und 245 (nach MAB 304)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266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Signaturkorrektur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Signaturkorrekturen und -vereinheitlichungen in Kallisto durch die BSB-Bearbeiter anhand einer Signaturliste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Spatien müssen noch ergänzt werden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9535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Sätze ohne RISM-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Nr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bestimmte Sätze (Stimmsätze?) erhalten in Kallisto keine eigene RISM-NR (MARC 001) und werden nicht ausgespeichert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Anfrage an Frankfurt, ob für diese Sätze doch RISM-Nummern vergeben werden können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Entscheidung: es werden Aufnahmen mit RISM-Nr. angelegt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023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Übersetzungskonkordanzen nutzen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240 $r a -&gt; 331 $a A-Dur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Sonata -&gt; Sonaten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Konkordanzen bei zuständigen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KollegInnen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erbitten und bei Konvertierung nutzen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9399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Liste von digitalisierten MH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Mus.ms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Mus.N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Coll.mus.max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(St.th.) - nur teilw. MH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Orff.ms.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Verbund-ID und Signatur ausgeben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3355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Kurzaufnahmen vereinheitlichen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alle Aufnahmen werden nach den Mindeststandards korrigiert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Kodierung 050,Pos.1=a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Kodierung 051,Pos.1=a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Feldbelegung 331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Feldbelegung 580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Liste von Kurzaufnahmen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Titelfeld aus Musikhandschriftenkurzaufnahmen in Liste ausspeichern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Selektionskriterium: 050P1=a, 051P1=m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1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Signatursyntax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Wie sehen korrekt erfasste Signaturen aus? 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Übersicht erstellen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17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gelieferte Felder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Liste mit allen gelieferten Feldern erstellen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22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 Vorbereitung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MARC-Relator-Code-Konkordanz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Verwendete Begriffe klären und Konkordanz fertig stellen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279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 K-Export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GND-ID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 100 $0 stehen derzeit Kallisto-Nummern; GND-Nummer können in den bibliographischen Sätzen nicht ausgespeichert werden; Auszug aus den Kallisto-Normdaten nötig, daraus Konkordanz Kallisto-Norm-ID/GND-Nr. erzeugen und GND-Nr. ergänzen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5580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 K-Export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Nur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Hss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exportieren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Aus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Kallisto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 sollen nur die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Hss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-Aufnahmen ausgespeichert werden, nicht die Druckaufnahmen; Auswahl an Hand der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Hss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-Kodierung oder der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Hss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-Signaturen: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Coll.mus.Max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Mus.coll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Mus.ms.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Mus.ms. Mm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Mus.N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Orff.ms.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 Mus.pr.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 Mus.pr. 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8 Mus.pr.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Mus.pr.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Mus.ms.app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.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1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RISM-ID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soll aus 001 nach MAB 580 gesetzt werden mit Vorspann 'RISM' oder ISIL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22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URL zu RISM-OPAC-Aufnahme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URL bilden aus Präfix und RISM-ID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1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Belegung HST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Als HST kommt nur der RISM-ET in Frage, da er als einziger in allen Datensätzen vergeben ist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023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multiple Fußnoten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500 mehrfach belegt -&gt; hintereinander in 501; max. Zeichenlänge: knapp 2000 Zeichen. 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Entscheidung: Felder so lange einfügen, so lange die Feldlänge ausreicht; danach weglassen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22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Kallisto-Kodierung + Portion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078q BSBRISM01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17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Signatur nach 544a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Signatur zum Generieren von Buchdatensätzen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279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20 Konverter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Person-Werk-Relation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Vorbesitzer, Schreiber, Widmungsträger, Bearbeiter in 700, $4 mit Kürzel, z.B. fmo; was bedeutet das, in welche MAB-Felder?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-&gt; nach MAB 1XX UFb; MARC-Relator-Code-Konkordanz verwenden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22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 DS verbessern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Kodierung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als Musikhandschrift kodieren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nein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erledigt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22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30 DS verbessern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100 Collection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Aufnahmen mit 100 $a Collection -&gt; Feld ausfiltern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 Import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DS-Update Kurzaufnahmen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Die vorhandenen Kurzaufnahmen sollen mit den Kallisto-Daten angereichert werden; Kriterium: Signatur (Problem: ist nicht eindeutig)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Verdana"/>
                      </a:endParaRP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023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40 Import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Hierarchische Struktur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Wie sollen Aufnahmen für eine Sammlung (z.B. Lieder) und für das einzelne Stück (Lied) in B3Kat dargestellt werden? ÜG-STA, ÜB-Band, SW-USW, Flach (nur ÜG, nur Stück)?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Entscheidung: SW-USW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Alle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ja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geklärt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1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Signatur GA-Band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Gesamtaufnahme und untergeordnete Aufnahmen haben die selbe (Grund)-Signatur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9767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Digitalisat-URLs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brauchen nicht in B3Kat übernommen werden; Digitalisatnachweise werden aus ZEND direkt an B3Kat geliefert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266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Hierarchische Verknüpfungen in MARCXML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 762 steht ID des untergeordneten Werkes, in 773 ID der ÜG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222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Hss St. Michael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mehr als 2.000 Hss in Kallisto; Hss sind inzwischen in der BSB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 November überprüfen, ob weitere MARC-Felder gefüllt sind</a:t>
                      </a: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7310"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Aleph-Testzugang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http://bvbztst04.bib-bvb.de:8991/F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/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Kennung: BVBRWWW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Passwort: 04leo</a:t>
                      </a:r>
                    </a:p>
                  </a:txBody>
                  <a:tcPr marL="2556" marR="2556" marT="255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-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/>
                        </a:rPr>
                        <a:t>Info</a:t>
                      </a:r>
                    </a:p>
                  </a:txBody>
                  <a:tcPr marL="2556" marR="2556" marT="255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940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621106"/>
              </p:ext>
            </p:extLst>
          </p:nvPr>
        </p:nvGraphicFramePr>
        <p:xfrm>
          <a:off x="1763688" y="260648"/>
          <a:ext cx="5616624" cy="6168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6624"/>
              </a:tblGrid>
              <a:tr h="28003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Konkordanzen aufbereiten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de-DE" sz="1400" dirty="0">
                        <a:effectLst/>
                        <a:latin typeface="Calibri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Tonart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Eingabedatei dic_ton.txt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### -&gt; @, Spalten 1 und 5; Trenner: Tabulator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Ausgabedatei dic_ton_dt01.txt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de-DE" sz="1400">
                        <a:effectLst/>
                        <a:latin typeface="Calibri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Quellentyp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Eingabedatei dic_typ.txt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### -&gt; @, Spalten 1 und 5; Trenner: Tabulator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Ausgabedatei dic_typ_dt01.txt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de-DE" sz="1400">
                        <a:effectLst/>
                        <a:latin typeface="Calibri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Gattungsbegriff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Eingabedatei dic_gat.txt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### -&gt; @, Spalten 1 und 5; Trenner: Tabulator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>
                          <a:effectLst/>
                        </a:rPr>
                        <a:t>Ausgabedatei dic_gat_dt02.txt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de-DE" sz="1400">
                        <a:effectLst/>
                        <a:latin typeface="Calibri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MARC-</a:t>
                      </a:r>
                      <a:r>
                        <a:rPr lang="de-DE" sz="1400" dirty="0" err="1">
                          <a:effectLst/>
                        </a:rPr>
                        <a:t>Relator</a:t>
                      </a:r>
                      <a:r>
                        <a:rPr lang="de-DE" sz="1400" dirty="0">
                          <a:effectLst/>
                        </a:rPr>
                        <a:t>-Code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000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Datei dic_marcrel_dt.txt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de-DE" sz="1400" dirty="0">
                        <a:effectLst/>
                        <a:latin typeface="Calibri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Kallisto</a:t>
                      </a:r>
                      <a:r>
                        <a:rPr lang="de-DE" sz="1400" dirty="0">
                          <a:effectLst/>
                        </a:rPr>
                        <a:t>-Norm-ID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Eingabedatei rism_pe.xml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/</a:t>
                      </a:r>
                      <a:r>
                        <a:rPr lang="de-DE" sz="1400" dirty="0" err="1">
                          <a:effectLst/>
                        </a:rPr>
                        <a:t>usr</a:t>
                      </a:r>
                      <a:r>
                        <a:rPr lang="de-DE" sz="1400" dirty="0">
                          <a:effectLst/>
                        </a:rPr>
                        <a:t>/</a:t>
                      </a:r>
                      <a:r>
                        <a:rPr lang="de-DE" sz="1400" dirty="0" err="1">
                          <a:effectLst/>
                        </a:rPr>
                        <a:t>local</a:t>
                      </a:r>
                      <a:r>
                        <a:rPr lang="de-DE" sz="1400" dirty="0">
                          <a:effectLst/>
                        </a:rPr>
                        <a:t>/</a:t>
                      </a:r>
                      <a:r>
                        <a:rPr lang="de-DE" sz="1400" dirty="0" err="1">
                          <a:effectLst/>
                        </a:rPr>
                        <a:t>sisis-pap</a:t>
                      </a:r>
                      <a:r>
                        <a:rPr lang="de-DE" sz="1400" dirty="0">
                          <a:effectLst/>
                        </a:rPr>
                        <a:t>/bin/perl /home/sikom/etc/kallistognd.pl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 err="1">
                          <a:effectLst/>
                        </a:rPr>
                        <a:t>Trenner</a:t>
                      </a:r>
                      <a:r>
                        <a:rPr lang="de-DE" sz="1400" dirty="0">
                          <a:effectLst/>
                        </a:rPr>
                        <a:t>: Pipe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  <a:tr h="22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400" dirty="0">
                          <a:effectLst/>
                        </a:rPr>
                        <a:t>Ausgabedatei rism_konk.txt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2514" marR="42514" marT="0" marB="0" anchor="b"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722764"/>
            <a:ext cx="1420813" cy="109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7594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660303"/>
          </a:xfrm>
        </p:spPr>
        <p:txBody>
          <a:bodyPr>
            <a:normAutofit fontScale="90000"/>
          </a:bodyPr>
          <a:lstStyle/>
          <a:p>
            <a:pPr algn="r"/>
            <a:r>
              <a:rPr lang="de-DE" dirty="0" err="1" smtClean="0"/>
              <a:t>Konkordanzlisten</a:t>
            </a:r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38550"/>
              </p:ext>
            </p:extLst>
          </p:nvPr>
        </p:nvGraphicFramePr>
        <p:xfrm>
          <a:off x="5148064" y="1844824"/>
          <a:ext cx="3035300" cy="2752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227"/>
                <a:gridCol w="1627073"/>
              </a:tblGrid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Kürzel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Quellentyp (dt.)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autograph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m?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Fragliches 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ma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Abschrift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manuscript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Abschrift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md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Druck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mk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Libretto, gedruckt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ml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Libretto, handschriftlich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mp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Teilautograph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Theoreticum, handschriftlich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mu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Theoreticum, gedruckt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mw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Weitere Quellen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mz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Musikzeitschrift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partly 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Teilautograph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print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Druck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514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probably autograph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Fragliches Autograph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3307546"/>
              </p:ext>
            </p:extLst>
          </p:nvPr>
        </p:nvGraphicFramePr>
        <p:xfrm>
          <a:off x="683569" y="188640"/>
          <a:ext cx="3096344" cy="6336720"/>
        </p:xfrm>
        <a:graphic>
          <a:graphicData uri="http://schemas.openxmlformats.org/drawingml/2006/table">
            <a:tbl>
              <a:tblPr/>
              <a:tblGrid>
                <a:gridCol w="454290"/>
                <a:gridCol w="2642054"/>
              </a:tblGrid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Kürzel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 (dt.)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10.Ton (hypoaeolisch)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10.Ton (hypoaeolisch),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11.Ton (ionisch)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11.Ton (ionisch),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12.Ton (hypoionisch)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12.Ton (hypoionisch),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1.Ton (dorisch)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1.Ton (dorisch),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2.Ton (hypodorisch) 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2.Ton (hypodorisch),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3.Ton (phrygisch)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3.Ton (phrygisch),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4.Ton (hypophrygisch)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4.Ton (hypophrygisch),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5.Ton (lydisch)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5.Ton (lydisch),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6.Ton (hypolydisch)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6.Ton (hypolydisch),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7.Ton (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mixolydisch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7.Ton (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mixolydisch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8.Ton (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hypomixolydisch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8.Ton (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hypomixolydisch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9.Ton (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aeolisch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9tt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9.Ton (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aeolisch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), transponiert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a-Moll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A|b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a|b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as-Moll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h-Moll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B|b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b|b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b-Moll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c-Moll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c|x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cis-Moll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C|x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Cis-Dur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C|b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Ces-Dur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48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D-Dur etc.</a:t>
                      </a:r>
                    </a:p>
                  </a:txBody>
                  <a:tcPr marL="6384" marR="6384" marT="638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8344" y="5717773"/>
            <a:ext cx="1419221" cy="1095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070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47664" y="4800600"/>
            <a:ext cx="5976664" cy="56673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Bayerische Staatsbibliothek: alte Karteikarte von 1917-1919</a:t>
            </a:r>
            <a:endParaRPr lang="de-DE" dirty="0"/>
          </a:p>
        </p:txBody>
      </p:sp>
      <p:pic>
        <p:nvPicPr>
          <p:cNvPr id="5" name="Bildplatzhalt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" r="2494"/>
          <a:stretch>
            <a:fillRect/>
          </a:stretch>
        </p:blipFill>
        <p:spPr/>
      </p:pic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99592" y="5504458"/>
            <a:ext cx="6552728" cy="804862"/>
          </a:xfrm>
        </p:spPr>
        <p:txBody>
          <a:bodyPr/>
          <a:lstStyle/>
          <a:p>
            <a:r>
              <a:rPr lang="de-DE" dirty="0" smtClean="0"/>
              <a:t>„Geschenk aus der privaten Bibliothek des Musikdirektors [Joseph] </a:t>
            </a:r>
            <a:r>
              <a:rPr lang="de-DE" dirty="0" err="1" smtClean="0"/>
              <a:t>Petzelt</a:t>
            </a:r>
            <a:r>
              <a:rPr lang="de-DE" dirty="0" smtClean="0"/>
              <a:t> – München“, vermutlich von Adolf </a:t>
            </a:r>
            <a:r>
              <a:rPr lang="de-DE" dirty="0"/>
              <a:t>Sandberger (1864-1943) geschrieben.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40352" y="5713809"/>
            <a:ext cx="1419221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344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648349"/>
              </p:ext>
            </p:extLst>
          </p:nvPr>
        </p:nvGraphicFramePr>
        <p:xfrm>
          <a:off x="2699792" y="188640"/>
          <a:ext cx="3746500" cy="3400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/>
                <a:gridCol w="1866900"/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Kürzel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Gattungsbegriff (dt.)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After-dances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Nachtänze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Airs (dances)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Airs (Tänze)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Airs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Airs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Airs (voc.)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Airs (vok.)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Album leaves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Albumblätter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Allemandes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Allemanden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Anglaises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Anglaisen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Anthems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Anthems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Antiphonies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Antiphonen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Applausi</a:t>
                      </a:r>
                      <a:r>
                        <a:rPr lang="de-DE" sz="1000" u="none" strike="noStrike" dirty="0">
                          <a:effectLst/>
                        </a:rPr>
                        <a:t> </a:t>
                      </a:r>
                      <a:r>
                        <a:rPr lang="de-DE" sz="1000" u="none" strike="noStrike" dirty="0" err="1">
                          <a:effectLst/>
                        </a:rPr>
                        <a:t>musici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Applausi musici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Arias (voc.)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Arien (vok.)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Arpeggios</a:t>
                      </a:r>
                      <a:r>
                        <a:rPr lang="de-DE" sz="1000" u="none" strike="noStrike" dirty="0">
                          <a:effectLst/>
                        </a:rPr>
                        <a:t> (</a:t>
                      </a:r>
                      <a:r>
                        <a:rPr lang="de-DE" sz="1000" u="none" strike="noStrike" dirty="0" err="1">
                          <a:effectLst/>
                        </a:rPr>
                        <a:t>instr</a:t>
                      </a:r>
                      <a:r>
                        <a:rPr lang="de-DE" sz="1000" u="none" strike="noStrike" dirty="0">
                          <a:effectLst/>
                        </a:rPr>
                        <a:t>.)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Arpeggien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Arrangements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Bearbeitungen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Ballades (forme fixe)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Balladen (forme fixe)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Ballades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Balladen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Ballads (voc.)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Balladen (vok.)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Ballets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Ballette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Ballettos (voc.)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Balletti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Barcarolles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Barkarolen (instr.)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Barcarolles (voc.)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Barkarolen (</a:t>
                      </a:r>
                      <a:r>
                        <a:rPr lang="de-DE" sz="1000" u="none" strike="noStrike" dirty="0" err="1">
                          <a:effectLst/>
                        </a:rPr>
                        <a:t>vok</a:t>
                      </a:r>
                      <a:r>
                        <a:rPr lang="de-DE" sz="1000" u="none" strike="noStrike" dirty="0">
                          <a:effectLst/>
                        </a:rPr>
                        <a:t>.)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060087"/>
              </p:ext>
            </p:extLst>
          </p:nvPr>
        </p:nvGraphicFramePr>
        <p:xfrm>
          <a:off x="539552" y="3789040"/>
          <a:ext cx="7560840" cy="1776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833"/>
                <a:gridCol w="2061541"/>
                <a:gridCol w="4638466"/>
              </a:tblGrid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MARC-</a:t>
                      </a:r>
                      <a:r>
                        <a:rPr lang="de-DE" sz="1000" u="none" strike="noStrike" dirty="0" err="1">
                          <a:effectLst/>
                        </a:rPr>
                        <a:t>Relator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Funktionsbezeichnung (dt.)</a:t>
                      </a:r>
                      <a:endParaRPr lang="de-DE" sz="10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Bemerkung</a:t>
                      </a:r>
                      <a:endParaRPr lang="de-DE" sz="10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arr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[</a:t>
                      </a:r>
                      <a:r>
                        <a:rPr lang="de-DE" sz="1000" u="none" strike="noStrike" dirty="0" err="1">
                          <a:effectLst/>
                        </a:rPr>
                        <a:t>Arr</a:t>
                      </a:r>
                      <a:r>
                        <a:rPr lang="de-DE" sz="1000" u="none" strike="noStrike" dirty="0">
                          <a:effectLst/>
                        </a:rPr>
                        <a:t>.]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asn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[Zugehöriger Name]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Feldinstanz nicht umsetzen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clb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[Mitarb.]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cmp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[Komp.]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Feldinstanz nicht umsetzen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 err="1">
                          <a:effectLst/>
                        </a:rPr>
                        <a:t>dte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[Widmungsträger]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Feldinstanz umsetzen nach 501 mit einleitender Wendung: "</a:t>
                      </a:r>
                      <a:r>
                        <a:rPr lang="de-DE" sz="1000" u="none" strike="noStrike" dirty="0" err="1">
                          <a:effectLst/>
                        </a:rPr>
                        <a:t>Widmungsträger</a:t>
                      </a:r>
                      <a:r>
                        <a:rPr lang="de-DE" sz="1000" u="none" strike="noStrike" dirty="0">
                          <a:effectLst/>
                        </a:rPr>
                        <a:t>: "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fmo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[Früherer Besitzer]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Feldinstanz bei Personen umsetzen nach 664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lyr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[Textverf.]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oth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[Text]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prf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[Künstler]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  <a:tr h="154760"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>
                          <a:effectLst/>
                        </a:rPr>
                        <a:t>scr</a:t>
                      </a:r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u="none" strike="noStrike" dirty="0">
                          <a:effectLst/>
                        </a:rPr>
                        <a:t>[Schreiber]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4" marR="9104" marT="9104" marB="0" anchor="b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68344" y="5661248"/>
            <a:ext cx="1419221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9140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469858"/>
              </p:ext>
            </p:extLst>
          </p:nvPr>
        </p:nvGraphicFramePr>
        <p:xfrm>
          <a:off x="323528" y="548683"/>
          <a:ext cx="8136903" cy="8326916"/>
        </p:xfrm>
        <a:graphic>
          <a:graphicData uri="http://schemas.openxmlformats.org/drawingml/2006/table">
            <a:tbl>
              <a:tblPr/>
              <a:tblGrid>
                <a:gridCol w="968880"/>
                <a:gridCol w="1529178"/>
                <a:gridCol w="1274315"/>
                <a:gridCol w="679637"/>
                <a:gridCol w="1614131"/>
                <a:gridCol w="2070762"/>
              </a:tblGrid>
              <a:tr h="85566">
                <a:tc gridSpan="6"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Import von Musikhandschriftenaufnahmen aus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Kallisto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nach B3Kat</a:t>
                      </a:r>
                    </a:p>
                  </a:txBody>
                  <a:tcPr marL="2927" marR="2927" marT="2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60608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Liste der belegten MARC-Felder</a:t>
                      </a:r>
                    </a:p>
                  </a:txBody>
                  <a:tcPr marL="2927" marR="2927" marT="2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800" b="0" i="0" u="sng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  <a:hlinkClick r:id="rId3"/>
                        </a:rPr>
                        <a:t>RISM-OPAC: http://opac.rism.info/index.php</a:t>
                      </a:r>
                      <a:endParaRPr lang="de-DE" sz="800" b="0" i="0" u="sng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114943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MARC-Feld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MARC-Feldname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Kallisto-Feld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MAB-Feld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MAB-Feldname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Konvertierungsregel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LDR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Leader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Standard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Kontrollnummer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RISM-Nummer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580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Lfd. Nummer Datensatz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Präfix 'RISM '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3386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Kontrollnummer</a:t>
                      </a:r>
                    </a:p>
                    <a:p>
                      <a:pPr algn="l" fontAlgn="t"/>
                      <a:endParaRPr lang="de-DE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t"/>
                      <a:endParaRPr lang="de-DE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t"/>
                      <a:endParaRPr lang="de-DE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  <a:p>
                      <a:pPr algn="l" fontAlgn="t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RISM-Nummer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655e $u $3 $y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Link zum RISM-OPAC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für $u Link bilden aus Präfix 'http://opac.rism.info/search?documentid=' und RISM-Nummer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$3 mit 'Zusätzliche Angaben' belegen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$y mit 'Zum RISM-OPAC' belegen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8175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003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Kontrollnummer Identifier (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Kallisto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-Ausspeicherung: das Wort „RISM“)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Nicht benötigt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Ignorieren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943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005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Datum/Zeit letzte Transaktion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Nicht benötigt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Ignorieren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131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008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Feld mit fester Länge zur physischen Beschreibung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Standard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76527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Information zum Musik-Incipit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„Sätze“ (komplettes Incipit)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Angaben zum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Musikincipit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031 $2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Nicht definiert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Ignorieren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131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031 $a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$b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$c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Anzahl der Werke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Incipitnummer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682 $a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Incipitnummer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zusammensetzen: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a.$b.$c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131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Titel oder Ansetzung 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Titel und Bezeichnung (2 Felder)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Satztitel und Tempoangabe im 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Rolle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Rollenangabe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682 $c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Rollenangabe zum 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031 $g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Notenschlüssel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Schlüssel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682 $j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Schlüssel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031 $m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Stimme/Instrument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Besetzung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682 $b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Besetzung des 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Tonartvorzeichen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Tonart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682 $k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Tonart des Incipits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031 $o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Taktvorzeichen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Taktart / Zähltakt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682 $h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Taktangabe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131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031 $p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Musikalische Notierung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Incipit (Code)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Angabe des Musikincipits in codierter Form (Plaine and Easy-Code)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031 $q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Allgemeine Fußnote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Bemerkung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682 $m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Kommentar zum 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131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Tonart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Tonartvorzeichen innerhalb des codierten Incipits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Wohl Teil von 682 $l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Nicht in Konkordanz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Ignorieren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Text-Incipit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682 $f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Text im Incipit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943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031 $u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Uniform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Resource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Identifier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Automatisch erstellte 8stellige ID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Nicht in Konkordanz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Ignorieren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060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041 $a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Sprachcode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Sprache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037 b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Sprachencode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Standard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2825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100 $0 $a $d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Haupteintragung – Personenname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Komponist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100 $a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Name der 1. Person in Ansetzungsform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mit GND verknüpfen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überprüfen, ob GND-Nr auch in BVB18 vorhanden ist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/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Eintrag nicht umsetzen, wenn in MARC 100 $a "Collection" oder "Anonymus" steht; die folgenden Instanzen - MARC 700 - rutschen nach (z.B. statt MAB 104b -&gt; 100b)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1568">
                <a:tc>
                  <a:txBody>
                    <a:bodyPr/>
                    <a:lstStyle/>
                    <a:p>
                      <a:pPr algn="l" fontAlgn="t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240</a:t>
                      </a:r>
                      <a:b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$a</a:t>
                      </a:r>
                      <a:b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$k</a:t>
                      </a:r>
                      <a:b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$m</a:t>
                      </a:r>
                      <a:b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$n</a:t>
                      </a:r>
                      <a:b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$r</a:t>
                      </a:r>
                      <a:b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383 $b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Einheitstitel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Einordungstitel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Formbestandteil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Medium der M.-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Aufführ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.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Zählung eines Teils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Tonart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Opuszahl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/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Zusammenfassung von RISM-ET und mehreren weiteren Kallisto-Feldern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Hauptsachtitel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Feldinhalte aus MARC 240 und 383 aneinanderfügen:</a:t>
                      </a:r>
                      <a:b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'240 $a'', 240 $m'', 383 $b'', 240 $n'', 240 $r'', 240 $k'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632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243 $a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Allgemeiner Einheitstitel (da 240 schon mit RISM-ET + Zusätzen belegt)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RAK-EST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304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Einheitssachtitel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1:1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4943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245 $a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Titelangabe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Diplomatischer Titel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335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Zusätze zum Hauptsachtitel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" | " -&gt; " // " umsetzen, dann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"|" -&gt; löschen</a:t>
                      </a:r>
                    </a:p>
                  </a:txBody>
                  <a:tcPr marL="2927" marR="2927" marT="2927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1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77083"/>
              </p:ext>
            </p:extLst>
          </p:nvPr>
        </p:nvGraphicFramePr>
        <p:xfrm>
          <a:off x="251520" y="188640"/>
          <a:ext cx="8568953" cy="9019626"/>
        </p:xfrm>
        <a:graphic>
          <a:graphicData uri="http://schemas.openxmlformats.org/drawingml/2006/table">
            <a:tbl>
              <a:tblPr/>
              <a:tblGrid>
                <a:gridCol w="374167"/>
                <a:gridCol w="2881621"/>
                <a:gridCol w="4152710"/>
                <a:gridCol w="1160455"/>
              </a:tblGrid>
              <a:tr h="136584"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Verarbeitungsschritte beim Einspeichern der Musikhandschriften aus 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Kallisto</a:t>
                      </a:r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Stand: 19.07.2013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298">
                <a:tc>
                  <a:txBody>
                    <a:bodyPr/>
                    <a:lstStyle/>
                    <a:p>
                      <a:pPr algn="l" fontAlgn="b"/>
                      <a:endParaRPr lang="de-DE" sz="5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9298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Nr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Schritt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Erläuterung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Zu erledigen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71155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Sätze bearbeiten, bei denen 773 $a nicht belegt ist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für Sätze mit 773 $a (=Unselbständige Werke) werden die Verbund-IDs der Selbständigen Werke benötigt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029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Prüfen, ob Datensatz schon in BVB01 vorhanden ist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mit Feldinhalt von MARC 852 $c (=Signatur) suchen in MAB 580;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Suche im Index INN mit Präfix "BSB-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Hss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"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Beispiel: INN=BSB-</a:t>
                      </a:r>
                      <a:r>
                        <a:rPr lang="de-DE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Hss</a:t>
                      </a: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Mus.ms. 1530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bei Update-Lieferungen: Prüfen auf RISM-Nummer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80442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1_1_1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genau einen Treffer bringt -&gt; diesen DS mit den Import-Daten überschreiben; dabei die schon belegten MAB-Felder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001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002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025o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026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030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050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051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070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078e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552b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655e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erhalten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1_1_2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mehr als einen Treffer bringt -&gt; auf Prüfliste setzen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1_1_3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keinen Treffer bringt -&gt; neuen Datensatz anlegen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Sätze bearbeiten, bei denen 773 $a belegt ist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Prüfen, ob Datensatz schon in BVB01 vorhanden ist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bei Update-Lieferungen: Prüfen auf RISM-Nummer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7728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2_1_1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genau einen Treffer bringt -&gt; diesen DS mit den Import-Daten überschreiben; dabei die schon belegten MAB-Felder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001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002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025o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026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030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050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051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070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078e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552b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59X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655e</a:t>
                      </a:r>
                      <a:b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erhalten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sollte nicht der Fall sein</a:t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/>
                      </a:r>
                      <a:b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bei diesen Sätzen nicht 580 mit BSB-Hss … anreichern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2_1_2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mehr als einen Treffer bringt -&gt; auf Prüfliste setzen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sollte nicht der Fall sein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2_1_3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keinen Treffer bringt -&gt; neuen Datensatz anlegen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584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Einspeicherung überprüfen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584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Besitznachweise anfügen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584">
                <a:tc>
                  <a:txBody>
                    <a:bodyPr/>
                    <a:lstStyle/>
                    <a:p>
                      <a:pPr algn="l" fontAlgn="t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Buchdatensätze generieren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6584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Prüf- und Korrekturlisten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870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6_1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Datensätze mit Originalschriftlichen Zeichen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1155"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6_2</a:t>
                      </a:r>
                    </a:p>
                  </a:txBody>
                  <a:tcPr marL="4558" marR="4558" marT="45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Gattungsbegriffe mit vor- und nachgestelltem Fragezeichen (MAB 711)</a:t>
                      </a: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558" marR="4558" marT="45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3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776808"/>
              </p:ext>
            </p:extLst>
          </p:nvPr>
        </p:nvGraphicFramePr>
        <p:xfrm>
          <a:off x="457200" y="476672"/>
          <a:ext cx="8229600" cy="3886974"/>
        </p:xfrm>
        <a:graphic>
          <a:graphicData uri="http://schemas.openxmlformats.org/drawingml/2006/table">
            <a:tbl>
              <a:tblPr/>
              <a:tblGrid>
                <a:gridCol w="383468"/>
                <a:gridCol w="3165649"/>
                <a:gridCol w="3614388"/>
                <a:gridCol w="1066095"/>
              </a:tblGrid>
              <a:tr h="203329">
                <a:tc gridSpan="3"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Verarbeitungsschritte beim Update der Musikhandschriften aus </a:t>
                      </a:r>
                      <a:r>
                        <a:rPr lang="de-D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Kallisto</a:t>
                      </a:r>
                      <a:endParaRPr lang="de-DE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Stand: 13.05.2014</a:t>
                      </a: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Nr</a:t>
                      </a: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Schritt</a:t>
                      </a: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Erläuterung</a:t>
                      </a: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Zu erledigen</a:t>
                      </a: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Sätze bearbeiten, bei denen 773 $a nicht belegt ist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für Sätze mit 773 $a (=Unselbständige Werke) werden die Verbund-IDs der Selbständigen Werke benötigt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8050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Prüfen, ob Datensatz schon in BVB01 vorhanden ist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Prüfen auf Vorhandensein der RISM-Nummer (580: RISM #######)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1_1_1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genau einen Treffer bringt -&gt; Datensatz nicht importieren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1_1_2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mehr als einen Treffer bringt -&gt; auf Prüfliste setzen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1_1_3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keinen Treffer bringt -&gt; neuen Datensatz anlegen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Sätze bearbeiten, bei denen 773 $a belegt ist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8050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Prüfen, ob Datensatz schon in BVB01 vorhanden ist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Prüfen auf Vorhandensein der RISM-Nummer (580: RISM #######)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2_1_1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genau einen Treffer bringt -&gt; Datensatz nicht importieren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2_1_2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mehr als einen Treffer bringt -&gt; auf Prüfliste setzen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sollte nicht der Fall sein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3133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2_1_3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wenn Suche keinen Treffer bringt -&gt; neuen Datensatz anlegen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Einspeicherung überprüfen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Besitznachweise anfügen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Buchdatensätze generieren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02">
                <a:tc>
                  <a:txBody>
                    <a:bodyPr/>
                    <a:lstStyle/>
                    <a:p>
                      <a:pPr algn="l" fontAlgn="b"/>
                      <a:r>
                        <a:rPr lang="de-DE" sz="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8164" marR="8164" marT="81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e-DE" sz="9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Prüf- und Korrekturlisten</a:t>
                      </a: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de-DE" sz="9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164" marR="8164" marT="8164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8344" y="5661248"/>
            <a:ext cx="1419221" cy="117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84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ArchiveGrid : Vespers, V (4), orch, org, D-Dur - BSB Mus.ms. 5129 : [dust cover title:] VESPERA PASTORALIS. // a Vocibus // Canto Alto Tenore Basso // Violinis Duabus // Obois 2 b u s Ad quia respexit // Clarinis Duabus. // ORGANO.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27384"/>
            <a:ext cx="9144000" cy="5554413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68344" y="5661248"/>
            <a:ext cx="1419221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/>
          <p:cNvSpPr/>
          <p:nvPr/>
        </p:nvSpPr>
        <p:spPr>
          <a:xfrm>
            <a:off x="251520" y="5877272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Während beim ARCHIVEGRID noch ein Link zum </a:t>
            </a:r>
            <a:r>
              <a:rPr lang="de-DE" smtClean="0"/>
              <a:t>RISM-OPAC verweist,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2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Vespers, V (4), orch, org, D-Dur - BSB Mus.ms. 5129 : [dust cover title:] VESPERA PASTORALIS. // a Vocibus // Canto Alto Tenore Basso // Violinis Duabus // Obois 2 b u s Ad quia respexit // Clarinis Duabus. // ORGANO. (Musikpartitur, 1750) [WorldCat.org]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34827"/>
            <a:ext cx="9144000" cy="5554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8344" y="5661248"/>
            <a:ext cx="1419221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/>
          <p:cNvSpPr/>
          <p:nvPr/>
        </p:nvSpPr>
        <p:spPr>
          <a:xfrm>
            <a:off x="251520" y="5923869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</a:t>
            </a:r>
            <a:r>
              <a:rPr lang="de-DE" dirty="0" smtClean="0"/>
              <a:t>st dieser Verweis im WORLDCAT nicht mehr vorhanden. Und damit gehen auch wichtige Detailinformationen für Manuskripte verloren.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92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68344" y="5661248"/>
            <a:ext cx="1419221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feld 2"/>
          <p:cNvSpPr txBox="1"/>
          <p:nvPr/>
        </p:nvSpPr>
        <p:spPr>
          <a:xfrm>
            <a:off x="1187624" y="126876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Den Vortrag mit den Informationen zu Websites finden Sie unter: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520" y="2060848"/>
            <a:ext cx="85689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000" dirty="0" smtClean="0">
                <a:hlinkClick r:id="rId3"/>
              </a:rPr>
              <a:t>http</a:t>
            </a:r>
            <a:r>
              <a:rPr lang="de-DE" sz="5000" dirty="0">
                <a:hlinkClick r:id="rId3"/>
              </a:rPr>
              <a:t>://</a:t>
            </a:r>
            <a:r>
              <a:rPr lang="de-DE" sz="5000" dirty="0" smtClean="0">
                <a:hlinkClick r:id="rId3"/>
              </a:rPr>
              <a:t>de.rism.info/de/projects/laufende-arbeiten.html</a:t>
            </a:r>
            <a:r>
              <a:rPr lang="de-DE" sz="5000" dirty="0" smtClean="0"/>
              <a:t> </a:t>
            </a:r>
          </a:p>
          <a:p>
            <a:r>
              <a:rPr lang="de-DE" sz="3200" dirty="0" smtClean="0"/>
              <a:t>Link zur Einspielung unter dem Eintrag:</a:t>
            </a:r>
            <a:r>
              <a:rPr lang="de-DE" sz="4000" dirty="0" smtClean="0"/>
              <a:t> </a:t>
            </a:r>
          </a:p>
          <a:p>
            <a:r>
              <a:rPr lang="de-DE" sz="4000" dirty="0" smtClean="0"/>
              <a:t>Bayerische Staatsbibliothek, München</a:t>
            </a:r>
            <a:endParaRPr lang="de-DE" sz="40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593998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Vielen Dank für Ihre Aufmerksamkeit.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32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 descr="aDIS/Client - [1 - RISM-KALLISTO: Musikquellen]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4947"/>
            <a:ext cx="9144000" cy="555441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915922" y="548680"/>
            <a:ext cx="273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Erfassungssystem „</a:t>
            </a:r>
            <a:r>
              <a:rPr lang="de-DE" dirty="0" err="1" smtClean="0"/>
              <a:t>Kallisto</a:t>
            </a:r>
            <a:r>
              <a:rPr lang="de-DE" dirty="0" smtClean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1719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>
          <a:xfrm>
            <a:off x="251520" y="20216"/>
            <a:ext cx="8640960" cy="1752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DE" sz="2800" dirty="0"/>
              <a:t>W</a:t>
            </a:r>
            <a:r>
              <a:rPr lang="de-DE" sz="2800" dirty="0" smtClean="0"/>
              <a:t>esentlicher Bestandteil von RISM Titeln sind</a:t>
            </a:r>
          </a:p>
          <a:p>
            <a:pPr>
              <a:spcBef>
                <a:spcPts val="0"/>
              </a:spcBef>
            </a:pPr>
            <a:r>
              <a:rPr lang="de-DE" sz="2800" dirty="0" err="1" smtClean="0"/>
              <a:t>Incipitangaben</a:t>
            </a:r>
            <a:endParaRPr lang="de-DE" sz="2800" dirty="0" smtClean="0"/>
          </a:p>
          <a:p>
            <a:pPr>
              <a:spcBef>
                <a:spcPts val="0"/>
              </a:spcBef>
            </a:pPr>
            <a:endParaRPr lang="de-DE" dirty="0"/>
          </a:p>
        </p:txBody>
      </p:sp>
      <p:pic>
        <p:nvPicPr>
          <p:cNvPr id="4" name="Grafik 3" descr="aDIS/Client - [1 - RISM-KALLISTO: Musikquellen]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98923"/>
            <a:ext cx="9144000" cy="5554413"/>
          </a:xfrm>
          <a:prstGeom prst="rect">
            <a:avLst/>
          </a:prstGeom>
        </p:spPr>
      </p:pic>
      <p:pic>
        <p:nvPicPr>
          <p:cNvPr id="5" name="Grafik 4" descr="aDIS/Client - [1 - RISM-KALLISTO: Musikquellen]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9144000" cy="5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57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de-DE" dirty="0" smtClean="0"/>
              <a:t>nd Wasserzeichenabbildungen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2067560" cy="3048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120" y="1905000"/>
            <a:ext cx="2143760" cy="3048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445224"/>
            <a:ext cx="3048000" cy="7315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17" y="1196752"/>
            <a:ext cx="9144000" cy="55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6547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https://opac.rism.info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RISM-OPAC: Suche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328"/>
            <a:ext cx="9144000" cy="5715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323528" y="569075"/>
            <a:ext cx="2239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https://opac.rism.info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78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9144000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58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9144000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72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8" y="764704"/>
            <a:ext cx="9144000" cy="571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llipse 4"/>
          <p:cNvSpPr/>
          <p:nvPr/>
        </p:nvSpPr>
        <p:spPr>
          <a:xfrm>
            <a:off x="899592" y="4365104"/>
            <a:ext cx="194421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/>
          <p:cNvSpPr/>
          <p:nvPr/>
        </p:nvSpPr>
        <p:spPr>
          <a:xfrm>
            <a:off x="1619672" y="5373216"/>
            <a:ext cx="648072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73932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</Words>
  <Application>Microsoft Office PowerPoint</Application>
  <PresentationFormat>Bildschirmpräsentation (4:3)</PresentationFormat>
  <Paragraphs>638</Paragraphs>
  <Slides>26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Larissa</vt:lpstr>
      <vt:lpstr>Die Integration von RISM-Daten in lokale Bibliothekskataloge am Beispiel der Musikhandschriften der Bayerischen Staatsbibliothek </vt:lpstr>
      <vt:lpstr>Bayerische Staatsbibliothek: alte Karteikarte von 1917-1919</vt:lpstr>
      <vt:lpstr>PowerPoint-Präsentation</vt:lpstr>
      <vt:lpstr>PowerPoint-Präsentation</vt:lpstr>
      <vt:lpstr>und Wasserzeichenabbildungen</vt:lpstr>
      <vt:lpstr>https://opac.rism.info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Aleph-Aufnahme nach dem Mapping</vt:lpstr>
      <vt:lpstr>PowerPoint-Präsentation</vt:lpstr>
      <vt:lpstr>PowerPoint-Präsentation</vt:lpstr>
      <vt:lpstr>PowerPoint-Präsentation</vt:lpstr>
      <vt:lpstr>PowerPoint-Präsentation</vt:lpstr>
      <vt:lpstr>Konkordanzlisten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BSB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Integration von RISM-Daten in lokale Bibliothekskataloge am Beispiel der Musikhandschriften der Bayerischen Staatsbibliothek</dc:title>
  <dc:creator>Gottfried Heinz-Kronberger</dc:creator>
  <cp:lastModifiedBy>Gottfried Heinz-Kronberger</cp:lastModifiedBy>
  <cp:revision>113</cp:revision>
  <dcterms:created xsi:type="dcterms:W3CDTF">2014-07-28T14:12:59Z</dcterms:created>
  <dcterms:modified xsi:type="dcterms:W3CDTF">2014-09-24T11:44:25Z</dcterms:modified>
</cp:coreProperties>
</file>